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SemiBold" panose="020B07060308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eil.clark@hiresmart.com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571500" y="1967954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BD5E1"/>
                </a:solidFill>
                <a:latin typeface="Open Sans"/>
                <a:ea typeface="Open Sans"/>
                <a:cs typeface="Open Sans"/>
                <a:sym typeface="Open Sans"/>
              </a:rPr>
              <a:t>HIRESMART PRESENTS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95275" y="2333625"/>
            <a:ext cx="1160145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SMARTER WAY TO HIRE TOP TALENT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5524500" y="4295775"/>
            <a:ext cx="1143000" cy="3810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571500" y="4619625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BD5E1"/>
                </a:solidFill>
                <a:latin typeface="Open Sans"/>
                <a:ea typeface="Open Sans"/>
                <a:cs typeface="Open Sans"/>
                <a:sym typeface="Open Sans"/>
              </a:rPr>
              <a:t>Leveraging Psychometric Precision to Build High-Performing Teams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/>
          <p:nvPr/>
        </p:nvSpPr>
        <p:spPr>
          <a:xfrm>
            <a:off x="1047750" y="2462212"/>
            <a:ext cx="10572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Coaching Sales Performance:</a:t>
            </a: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 Identify the specific personality traits driving revenue and build tailored internal coaching models.</a:t>
            </a: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1047750" y="3309937"/>
            <a:ext cx="10572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Succession Planning:</a:t>
            </a: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 Identify and prepare future leaders objectively, ensuring internal talent is ready for vacancies.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1047750" y="3852862"/>
            <a:ext cx="10572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Corporate Coach Reports:</a:t>
            </a: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 Provide managers with a practical guide to addressing developmental needs for every team member.</a:t>
            </a:r>
            <a:endParaRPr/>
          </a:p>
        </p:txBody>
      </p:sp>
      <p:sp>
        <p:nvSpPr>
          <p:cNvPr id="202" name="Google Shape;202;p22"/>
          <p:cNvSpPr txBox="1"/>
          <p:nvPr/>
        </p:nvSpPr>
        <p:spPr>
          <a:xfrm>
            <a:off x="1047750" y="4700587"/>
            <a:ext cx="10572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Accelerated Onboarding:</a:t>
            </a: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 Use assessment data to shorten the learning curve for new hires.</a:t>
            </a:r>
            <a:endParaRPr/>
          </a:p>
        </p:txBody>
      </p:sp>
      <p:pic>
        <p:nvPicPr>
          <p:cNvPr id="203" name="Google Shape;203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50031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348037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89096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738687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762000" y="571500"/>
            <a:ext cx="114014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TALENT DEVELOPMENT</a:t>
            </a: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571500" y="571500"/>
            <a:ext cx="57150" cy="46672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05087"/>
            <a:ext cx="523875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605087"/>
            <a:ext cx="523875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3"/>
          <p:cNvSpPr txBox="1"/>
          <p:nvPr/>
        </p:nvSpPr>
        <p:spPr>
          <a:xfrm>
            <a:off x="962025" y="3024187"/>
            <a:ext cx="468058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D700"/>
                </a:solidFill>
                <a:latin typeface="Montserrat"/>
                <a:ea typeface="Montserrat"/>
                <a:cs typeface="Montserrat"/>
                <a:sym typeface="Montserrat"/>
              </a:rPr>
              <a:t>The Team-Fit Report</a:t>
            </a:r>
            <a:endParaRPr/>
          </a:p>
        </p:txBody>
      </p:sp>
      <p:sp>
        <p:nvSpPr>
          <p:cNvPr id="217" name="Google Shape;217;p23"/>
          <p:cNvSpPr txBox="1"/>
          <p:nvPr/>
        </p:nvSpPr>
        <p:spPr>
          <a:xfrm>
            <a:off x="962025" y="3490912"/>
            <a:ext cx="4457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Matches employees to one of nine "Team Characters" based on 13 traits. Highlights communication styles and how team members collaborate most effectively.</a:t>
            </a:r>
            <a:endParaRPr/>
          </a:p>
        </p:txBody>
      </p:sp>
      <p:pic>
        <p:nvPicPr>
          <p:cNvPr id="218" name="Google Shape;218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2275" y="2995612"/>
            <a:ext cx="20002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762000" y="571500"/>
            <a:ext cx="114014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BUILDING HIGH-PERFORMING TEAMS</a:t>
            </a:r>
            <a:endParaRPr/>
          </a:p>
        </p:txBody>
      </p:sp>
      <p:sp>
        <p:nvSpPr>
          <p:cNvPr id="220" name="Google Shape;220;p23"/>
          <p:cNvSpPr/>
          <p:nvPr/>
        </p:nvSpPr>
        <p:spPr>
          <a:xfrm>
            <a:off x="571500" y="571500"/>
            <a:ext cx="57150" cy="46672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4"/>
          <p:cNvSpPr txBox="1"/>
          <p:nvPr/>
        </p:nvSpPr>
        <p:spPr>
          <a:xfrm>
            <a:off x="-123825" y="2871440"/>
            <a:ext cx="11601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Ready for Next Level Hiring? </a:t>
            </a:r>
            <a:endParaRPr dirty="0"/>
          </a:p>
        </p:txBody>
      </p:sp>
      <p:sp>
        <p:nvSpPr>
          <p:cNvPr id="227" name="Google Shape;227;p24"/>
          <p:cNvSpPr txBox="1"/>
          <p:nvPr/>
        </p:nvSpPr>
        <p:spPr>
          <a:xfrm>
            <a:off x="571500" y="3598515"/>
            <a:ext cx="1104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CBD5E1"/>
                </a:solidFill>
                <a:latin typeface="Open Sans"/>
                <a:ea typeface="Open Sans"/>
                <a:cs typeface="Open Sans"/>
                <a:sym typeface="Open Sans"/>
              </a:rPr>
              <a:t>Experience data-driven success with Prevue Assessment. </a:t>
            </a:r>
            <a:endParaRPr dirty="0"/>
          </a:p>
        </p:txBody>
      </p:sp>
      <p:pic>
        <p:nvPicPr>
          <p:cNvPr id="228" name="Google Shape;228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205546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 txBox="1"/>
          <p:nvPr/>
        </p:nvSpPr>
        <p:spPr>
          <a:xfrm>
            <a:off x="571500" y="4345185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2E8F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Visit us at: hiresmart.com</a:t>
            </a:r>
            <a:endParaRPr/>
          </a:p>
        </p:txBody>
      </p:sp>
      <p:sp>
        <p:nvSpPr>
          <p:cNvPr id="230" name="Google Shape;230;p24"/>
          <p:cNvSpPr txBox="1"/>
          <p:nvPr/>
        </p:nvSpPr>
        <p:spPr>
          <a:xfrm>
            <a:off x="571500" y="4649985"/>
            <a:ext cx="11049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latin typeface="Open Sans SemiBold"/>
                <a:ea typeface="Open Sans SemiBold"/>
                <a:cs typeface="Open Sans SemiBold"/>
                <a:sym typeface="Open Sans SemiBold"/>
                <a:hlinkClick r:id="rId5"/>
              </a:rPr>
              <a:t>neil.clark@hiresmart.com</a:t>
            </a:r>
            <a:r>
              <a:rPr lang="en-US" sz="1500">
                <a:solidFill>
                  <a:srgbClr val="E2E8F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                                                480.205.7291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/>
          <p:nvPr/>
        </p:nvSpPr>
        <p:spPr>
          <a:xfrm>
            <a:off x="571500" y="1895623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571500" y="2680394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571500" y="3465165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571500" y="4249935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571500" y="267086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571500" y="2670869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571500" y="345564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571500" y="345564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571500" y="424041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571500" y="4240410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571500" y="5025181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571500" y="5025181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4504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 txBox="1"/>
          <p:nvPr/>
        </p:nvSpPr>
        <p:spPr>
          <a:xfrm>
            <a:off x="1666875" y="2038498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https://media.easy-peasy.ai/e7da9f96-ecf8-44ab-964b-d606ff43c238/b1d8cf98-9ce4-49b8-8e83-1afa8d2eccb8_medium.webp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1666875" y="2284214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easy-peasy.ai</a:t>
            </a:r>
            <a:endParaRPr/>
          </a:p>
        </p:txBody>
      </p:sp>
      <p:pic>
        <p:nvPicPr>
          <p:cNvPr id="251" name="Google Shape;251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829817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/>
        </p:nvSpPr>
        <p:spPr>
          <a:xfrm>
            <a:off x="1666875" y="2823269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https://static.vecteezy.com/system/resources/previews/058/046/252/non_2x/colorful-silhouette-of-a-person-walking-in-abstract-style-png.png</a:t>
            </a:r>
            <a:endParaRPr/>
          </a:p>
        </p:txBody>
      </p:sp>
      <p:sp>
        <p:nvSpPr>
          <p:cNvPr id="253" name="Google Shape;253;p25"/>
          <p:cNvSpPr txBox="1"/>
          <p:nvPr/>
        </p:nvSpPr>
        <p:spPr>
          <a:xfrm>
            <a:off x="1666875" y="3068984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www.vecteezy.com</a:t>
            </a:r>
            <a:endParaRPr/>
          </a:p>
        </p:txBody>
      </p:sp>
      <p:pic>
        <p:nvPicPr>
          <p:cNvPr id="254" name="Google Shape;254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614588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5"/>
          <p:cNvSpPr txBox="1"/>
          <p:nvPr/>
        </p:nvSpPr>
        <p:spPr>
          <a:xfrm>
            <a:off x="1666875" y="3608040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https://media.easy-peasy.ai/d604cf63-c999-461d-8e59-44461a010be5/7198830d-4596-46ff-93d0-978a3841ea77_medium.webp</a:t>
            </a:r>
            <a:endParaRPr/>
          </a:p>
        </p:txBody>
      </p:sp>
      <p:sp>
        <p:nvSpPr>
          <p:cNvPr id="256" name="Google Shape;256;p25"/>
          <p:cNvSpPr txBox="1"/>
          <p:nvPr/>
        </p:nvSpPr>
        <p:spPr>
          <a:xfrm>
            <a:off x="1666875" y="3853755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easy-peasy.ai</a:t>
            </a:r>
            <a:endParaRPr/>
          </a:p>
        </p:txBody>
      </p:sp>
      <p:pic>
        <p:nvPicPr>
          <p:cNvPr id="257" name="Google Shape;257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399359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5"/>
          <p:cNvSpPr txBox="1"/>
          <p:nvPr/>
        </p:nvSpPr>
        <p:spPr>
          <a:xfrm>
            <a:off x="1666875" y="4392810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https://webpuppies.com.sg/wp-content/uploads/2025/07/api-connection-graphic-with-nodes-symbols-digital-design-3d-rendering.jpg</a:t>
            </a:r>
            <a:endParaRPr/>
          </a:p>
        </p:txBody>
      </p:sp>
      <p:sp>
        <p:nvSpPr>
          <p:cNvPr id="259" name="Google Shape;259;p25"/>
          <p:cNvSpPr txBox="1"/>
          <p:nvPr/>
        </p:nvSpPr>
        <p:spPr>
          <a:xfrm>
            <a:off x="1666875" y="4638526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webpuppies.com.sg</a:t>
            </a:r>
            <a:endParaRPr/>
          </a:p>
        </p:txBody>
      </p:sp>
      <p:pic>
        <p:nvPicPr>
          <p:cNvPr id="260" name="Google Shape;260;p2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518413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5"/>
          <p:cNvSpPr txBox="1"/>
          <p:nvPr/>
        </p:nvSpPr>
        <p:spPr>
          <a:xfrm>
            <a:off x="1666875" y="5177581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https://images.stockcake.com/public/f/3/6/f36fc27d-ba6e-40ea-b284-1b63b7c30fee_large/team-high-five-stockcake.jpg</a:t>
            </a:r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1666875" y="5423296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Open Sans"/>
                <a:ea typeface="Open Sans"/>
                <a:cs typeface="Open Sans"/>
                <a:sym typeface="Open Sans"/>
              </a:rPr>
              <a:t>stockcake.com</a:t>
            </a:r>
            <a:endParaRPr/>
          </a:p>
        </p:txBody>
      </p:sp>
      <p:sp>
        <p:nvSpPr>
          <p:cNvPr id="263" name="Google Shape;263;p25"/>
          <p:cNvSpPr txBox="1"/>
          <p:nvPr/>
        </p:nvSpPr>
        <p:spPr>
          <a:xfrm>
            <a:off x="762000" y="571500"/>
            <a:ext cx="114014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IMAGE SOURCES</a:t>
            </a:r>
            <a:endParaRPr/>
          </a:p>
        </p:txBody>
      </p:sp>
      <p:sp>
        <p:nvSpPr>
          <p:cNvPr id="264" name="Google Shape;264;p25"/>
          <p:cNvSpPr/>
          <p:nvPr/>
        </p:nvSpPr>
        <p:spPr>
          <a:xfrm>
            <a:off x="571500" y="571500"/>
            <a:ext cx="57150" cy="46672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71500" y="2665065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BD5E1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295275" y="3030735"/>
            <a:ext cx="116014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Science of Selection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143500" y="4059435"/>
            <a:ext cx="1905000" cy="3810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19375"/>
            <a:ext cx="52387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619375"/>
            <a:ext cx="523875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962025" y="3009900"/>
            <a:ext cx="468058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D700"/>
                </a:solidFill>
                <a:latin typeface="Montserrat"/>
                <a:ea typeface="Montserrat"/>
                <a:cs typeface="Montserrat"/>
                <a:sym typeface="Montserrat"/>
              </a:rPr>
              <a:t>Traditional Guesswork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962025" y="3476625"/>
            <a:ext cx="4457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Resumes and unstructured interviews only reveal 10-20% of potential. Relying on "gut feel" leads to expensive mis-hires and high turnover rates that drain productivity.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6772275" y="3009900"/>
            <a:ext cx="468058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D700"/>
                </a:solidFill>
                <a:latin typeface="Montserrat"/>
                <a:ea typeface="Montserrat"/>
                <a:cs typeface="Montserrat"/>
                <a:sym typeface="Montserrat"/>
              </a:rPr>
              <a:t>Data-Driven Precision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6772275" y="3476625"/>
            <a:ext cx="44577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Prevue Assessment uses validated psychometrics to see what's beneath the surface. It provides an objective baseline for cognitive aptitude, personality, and internal motivation.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762000" y="571500"/>
            <a:ext cx="114014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BEYOND THE RESUME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571500" y="571500"/>
            <a:ext cx="57150" cy="46672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571500" y="2957512"/>
            <a:ext cx="523875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FFD700"/>
                </a:solidFill>
                <a:latin typeface="Open Sans"/>
                <a:ea typeface="Open Sans"/>
                <a:cs typeface="Open Sans"/>
                <a:sym typeface="Open Sans"/>
              </a:rPr>
              <a:t>75%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571500" y="4386262"/>
            <a:ext cx="523875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Increase in Hiring Success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6381750" y="2705100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D700"/>
                </a:solidFill>
                <a:latin typeface="Montserrat"/>
                <a:ea typeface="Montserrat"/>
                <a:cs typeface="Montserrat"/>
                <a:sym typeface="Montserrat"/>
              </a:rPr>
              <a:t>Immediate Returns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6381750" y="3171825"/>
            <a:ext cx="52387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Organizations using Prevue for talent matching see immediate operational improvements. By identifying the right "Job Fit" early, you ensure that new hires are productive from day one.</a:t>
            </a:r>
            <a:endParaRPr dirty="0"/>
          </a:p>
        </p:txBody>
      </p:sp>
      <p:sp>
        <p:nvSpPr>
          <p:cNvPr id="119" name="Google Shape;119;p16"/>
          <p:cNvSpPr txBox="1"/>
          <p:nvPr/>
        </p:nvSpPr>
        <p:spPr>
          <a:xfrm>
            <a:off x="6381750" y="4661281"/>
            <a:ext cx="5238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Turnover:</a:t>
            </a:r>
            <a:r>
              <a:rPr lang="en-US" sz="1500" b="0" i="0" u="none" strike="noStrike" cap="none" dirty="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 Reduced by up to 50%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1" i="0" u="none" strike="noStrike" cap="none" dirty="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Time-to-Fill:</a:t>
            </a:r>
            <a:r>
              <a:rPr lang="en-US" sz="1500" b="0" i="0" u="none" strike="noStrike" cap="none" dirty="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 Decreased by up to 70%</a:t>
            </a:r>
            <a:endParaRPr dirty="0"/>
          </a:p>
        </p:txBody>
      </p:sp>
      <p:sp>
        <p:nvSpPr>
          <p:cNvPr id="120" name="Google Shape;120;p16"/>
          <p:cNvSpPr txBox="1"/>
          <p:nvPr/>
        </p:nvSpPr>
        <p:spPr>
          <a:xfrm>
            <a:off x="762000" y="571500"/>
            <a:ext cx="114014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MEASURABLE IMPACT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71500" y="571500"/>
            <a:ext cx="57150" cy="46672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19337"/>
            <a:ext cx="3492549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319337"/>
            <a:ext cx="3492549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319337"/>
            <a:ext cx="3492549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884236" y="3586162"/>
            <a:ext cx="286707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D700"/>
                </a:solidFill>
                <a:latin typeface="Montserrat"/>
                <a:ea typeface="Montserrat"/>
                <a:cs typeface="Montserrat"/>
                <a:sym typeface="Montserrat"/>
              </a:rPr>
              <a:t>Cognitive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952500" y="4052887"/>
            <a:ext cx="2730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"Can they do </a:t>
            </a:r>
            <a:r>
              <a:rPr lang="en-US" sz="1500" b="1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the Job</a:t>
            </a:r>
            <a:r>
              <a:rPr lang="en-US" sz="1500" b="1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?"</a:t>
            </a: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 Measuring learning speed and </a:t>
            </a:r>
            <a:r>
              <a:rPr lang="en-US" sz="150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cognitive </a:t>
            </a: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ability. 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4662535" y="3586162"/>
            <a:ext cx="286707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D700"/>
                </a:solidFill>
                <a:latin typeface="Montserrat"/>
                <a:ea typeface="Montserrat"/>
                <a:cs typeface="Montserrat"/>
                <a:sym typeface="Montserrat"/>
              </a:rPr>
              <a:t>Personality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4730799" y="4052887"/>
            <a:ext cx="2730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"How Well </a:t>
            </a:r>
            <a:r>
              <a:rPr lang="en-US" sz="1500" b="1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-US" sz="1500" b="1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ill they do it?"</a:t>
            </a: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 Behavioral tendencies and workplace fit.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8440835" y="3586162"/>
            <a:ext cx="286707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D700"/>
                </a:solidFill>
                <a:latin typeface="Montserrat"/>
                <a:ea typeface="Montserrat"/>
                <a:cs typeface="Montserrat"/>
                <a:sym typeface="Montserrat"/>
              </a:rPr>
              <a:t>Motivation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8509099" y="4052887"/>
            <a:ext cx="273054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"Will they do it?"</a:t>
            </a: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 Aligning passion with daily job functions.</a:t>
            </a:r>
            <a:endParaRPr/>
          </a:p>
        </p:txBody>
      </p:sp>
      <p:pic>
        <p:nvPicPr>
          <p:cNvPr id="136" name="Google Shape;136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9575" y="278606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95962" y="2786062"/>
            <a:ext cx="600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64749" y="2786062"/>
            <a:ext cx="4191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762000" y="571500"/>
            <a:ext cx="114014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"TOTAL PERSON" APPROACH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571500" y="571500"/>
            <a:ext cx="57150" cy="46672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4786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571500" y="1947862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D700"/>
                </a:solidFill>
                <a:latin typeface="Montserrat"/>
                <a:ea typeface="Montserrat"/>
                <a:cs typeface="Montserrat"/>
                <a:sym typeface="Montserrat"/>
              </a:rPr>
              <a:t>Aptitude as a Predictor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571500" y="2414587"/>
            <a:ext cx="52387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Cognitive ability is the single most reliable predictor of job performance. Prevue evaluates numerical, language, and spatial skills to determine how quickly a candidate can learn.</a:t>
            </a:r>
            <a:endParaRPr/>
          </a:p>
        </p:txBody>
      </p:sp>
      <p:pic>
        <p:nvPicPr>
          <p:cNvPr id="149" name="Google Shape;149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1966912"/>
            <a:ext cx="520065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571500" y="3824287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Measures learning speed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571500" y="4129087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Predicts adaptability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571500" y="4433887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4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Reduces onboarding time</a:t>
            </a:r>
            <a:endParaRPr/>
          </a:p>
        </p:txBody>
      </p:sp>
      <p:pic>
        <p:nvPicPr>
          <p:cNvPr id="153" name="Google Shape;153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876675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181475"/>
            <a:ext cx="1714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486275"/>
            <a:ext cx="1714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762000" y="571500"/>
            <a:ext cx="114014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MENTAL AGILITY &amp; APTITUDE</a:t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571500" y="571500"/>
            <a:ext cx="57150" cy="46672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875" y="1947862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4925" y="1966912"/>
            <a:ext cx="37719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6381750" y="2571750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D700"/>
                </a:solidFill>
                <a:latin typeface="Montserrat"/>
                <a:ea typeface="Montserrat"/>
                <a:cs typeface="Montserrat"/>
                <a:sym typeface="Montserrat"/>
              </a:rPr>
              <a:t>Predicting Performance</a:t>
            </a:r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6381750" y="3038475"/>
            <a:ext cx="5238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Personality determines how an individual interacts with teams and handles stress. Prevue measures 13 key traits against custom role benchmarks.</a:t>
            </a:r>
            <a:endParaRPr/>
          </a:p>
        </p:txBody>
      </p:sp>
      <p:pic>
        <p:nvPicPr>
          <p:cNvPr id="167" name="Google Shape;167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4143375"/>
            <a:ext cx="523875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762000" y="571500"/>
            <a:ext cx="114014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BEHAVIORAL JOB SUITABILITY</a:t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571500" y="571500"/>
            <a:ext cx="57150" cy="46672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762000" y="571500"/>
            <a:ext cx="5000625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INTERNAL MOTIVATION</a:t>
            </a: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571500" y="571500"/>
            <a:ext cx="57150" cy="93345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2675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/>
        </p:nvSpPr>
        <p:spPr>
          <a:xfrm>
            <a:off x="571500" y="1885950"/>
            <a:ext cx="52006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D700"/>
                </a:solidFill>
                <a:latin typeface="Montserrat"/>
                <a:ea typeface="Montserrat"/>
                <a:cs typeface="Montserrat"/>
                <a:sym typeface="Montserrat"/>
              </a:rPr>
              <a:t>Aligning Passion &amp; Task</a:t>
            </a:r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571500" y="2352675"/>
            <a:ext cx="4953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0" i="0" u="none" strike="noStrike" cap="none" dirty="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Skills can be taught, but motivation is innate. </a:t>
            </a: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b="0" i="0" u="none" strike="noStrike" cap="none" dirty="0">
              <a:solidFill>
                <a:srgbClr val="E2E8F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Misalignment in interests—whether someone prefers People, Data, or Things—leads to rapid disengagement.</a:t>
            </a:r>
            <a:endParaRPr dirty="0"/>
          </a:p>
        </p:txBody>
      </p:sp>
      <p:sp>
        <p:nvSpPr>
          <p:cNvPr id="180" name="Google Shape;180;p20"/>
          <p:cNvSpPr txBox="1"/>
          <p:nvPr/>
        </p:nvSpPr>
        <p:spPr>
          <a:xfrm>
            <a:off x="571500" y="4095750"/>
            <a:ext cx="4953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Prevue ensures that the role matches the candidate's natural preferences, driving long-term satisfaction and loyalty.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3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4786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571500" y="1947862"/>
            <a:ext cx="55006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D700"/>
                </a:solidFill>
                <a:latin typeface="Montserrat"/>
                <a:ea typeface="Montserrat"/>
                <a:cs typeface="Montserrat"/>
                <a:sym typeface="Montserrat"/>
              </a:rPr>
              <a:t>Connect to Your ATS</a:t>
            </a:r>
            <a:endParaRPr/>
          </a:p>
        </p:txBody>
      </p:sp>
      <p:sp>
        <p:nvSpPr>
          <p:cNvPr id="188" name="Google Shape;188;p21"/>
          <p:cNvSpPr txBox="1"/>
          <p:nvPr/>
        </p:nvSpPr>
        <p:spPr>
          <a:xfrm>
            <a:off x="571500" y="2414587"/>
            <a:ext cx="5238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Prevue integrates effortlessly with the world’s leading Applicant Tracking Systems. No need to switch between platforms—get insights directly in your existing workflow.</a:t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571500" y="3519487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Partnering with: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571500" y="3824287"/>
            <a:ext cx="5238750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2E8F0"/>
                </a:solidFill>
                <a:latin typeface="Open Sans"/>
                <a:ea typeface="Open Sans"/>
                <a:cs typeface="Open Sans"/>
                <a:sym typeface="Open Sans"/>
              </a:rPr>
              <a:t>Workday • Oracle • SAP • Taleo • iCIMS • ADP • iSolved • SilkRoad</a:t>
            </a:r>
            <a:endParaRPr/>
          </a:p>
        </p:txBody>
      </p:sp>
      <p:pic>
        <p:nvPicPr>
          <p:cNvPr id="191" name="Google Shape;191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1966912"/>
            <a:ext cx="520065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 txBox="1"/>
          <p:nvPr/>
        </p:nvSpPr>
        <p:spPr>
          <a:xfrm>
            <a:off x="762000" y="571500"/>
            <a:ext cx="1140142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SEAMLESS INTEGRATION</a:t>
            </a:r>
            <a:endParaRPr/>
          </a:p>
        </p:txBody>
      </p:sp>
      <p:sp>
        <p:nvSpPr>
          <p:cNvPr id="193" name="Google Shape;193;p21"/>
          <p:cNvSpPr/>
          <p:nvPr/>
        </p:nvSpPr>
        <p:spPr>
          <a:xfrm>
            <a:off x="571500" y="571500"/>
            <a:ext cx="57150" cy="466725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620</Words>
  <Application>Microsoft Office PowerPoint</Application>
  <PresentationFormat>Widescreen</PresentationFormat>
  <Paragraphs>66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Open Sans</vt:lpstr>
      <vt:lpstr>Montserrat</vt:lpstr>
      <vt:lpstr>Open Sans SemiBold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Neil Clark</dc:creator>
  <cp:lastModifiedBy>Neil Clark</cp:lastModifiedBy>
  <cp:revision>3</cp:revision>
  <dcterms:modified xsi:type="dcterms:W3CDTF">2026-05-26T17:42:08Z</dcterms:modified>
</cp:coreProperties>
</file>